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9" r:id="rId8"/>
    <p:sldId id="262" r:id="rId9"/>
    <p:sldId id="263" r:id="rId10"/>
    <p:sldId id="264" r:id="rId11"/>
    <p:sldId id="265" r:id="rId12"/>
    <p:sldId id="266" r:id="rId13"/>
    <p:sldId id="267" r:id="rId14"/>
    <p:sldId id="270" r:id="rId15"/>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73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1888F7F0-09C1-4265-B4DC-499F5E033567}" type="slidenum">
              <a:rPr lang="sr-Latn-CS"/>
              <a:pPr/>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3B2F9A47-3858-4E6B-B935-1D4161584A6F}" type="slidenum">
              <a:rPr lang="sr-Latn-CS"/>
              <a:pPr/>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F3132FEA-1091-4D9B-9CD8-21BF3AA3B673}" type="slidenum">
              <a:rPr lang="sr-Latn-CS"/>
              <a:pPr/>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B0004FF0-68AC-4015-9BF2-8AA713503635}" type="slidenum">
              <a:rPr lang="sr-Latn-CS"/>
              <a:pPr/>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sr-Latn-CS"/>
          </a:p>
        </p:txBody>
      </p:sp>
      <p:sp>
        <p:nvSpPr>
          <p:cNvPr id="5" name="Footer Placeholder 4"/>
          <p:cNvSpPr>
            <a:spLocks noGrp="1"/>
          </p:cNvSpPr>
          <p:nvPr>
            <p:ph type="ftr" sz="quarter" idx="11"/>
          </p:nvPr>
        </p:nvSpPr>
        <p:spPr/>
        <p:txBody>
          <a:bodyPr/>
          <a:lstStyle>
            <a:lvl1pPr>
              <a:defRPr/>
            </a:lvl1pPr>
          </a:lstStyle>
          <a:p>
            <a:endParaRPr lang="sr-Latn-CS"/>
          </a:p>
        </p:txBody>
      </p:sp>
      <p:sp>
        <p:nvSpPr>
          <p:cNvPr id="6" name="Slide Number Placeholder 5"/>
          <p:cNvSpPr>
            <a:spLocks noGrp="1"/>
          </p:cNvSpPr>
          <p:nvPr>
            <p:ph type="sldNum" sz="quarter" idx="12"/>
          </p:nvPr>
        </p:nvSpPr>
        <p:spPr/>
        <p:txBody>
          <a:bodyPr/>
          <a:lstStyle>
            <a:lvl1pPr>
              <a:defRPr/>
            </a:lvl1pPr>
          </a:lstStyle>
          <a:p>
            <a:fld id="{522490CE-E41B-4885-AEF9-4D1708F581A5}" type="slidenum">
              <a:rPr lang="sr-Latn-CS"/>
              <a:pPr/>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sr-Latn-CS"/>
          </a:p>
        </p:txBody>
      </p:sp>
      <p:sp>
        <p:nvSpPr>
          <p:cNvPr id="6" name="Footer Placeholder 5"/>
          <p:cNvSpPr>
            <a:spLocks noGrp="1"/>
          </p:cNvSpPr>
          <p:nvPr>
            <p:ph type="ftr" sz="quarter" idx="11"/>
          </p:nvPr>
        </p:nvSpPr>
        <p:spPr/>
        <p:txBody>
          <a:bodyPr/>
          <a:lstStyle>
            <a:lvl1pPr>
              <a:defRPr/>
            </a:lvl1pPr>
          </a:lstStyle>
          <a:p>
            <a:endParaRPr lang="sr-Latn-CS"/>
          </a:p>
        </p:txBody>
      </p:sp>
      <p:sp>
        <p:nvSpPr>
          <p:cNvPr id="7" name="Slide Number Placeholder 6"/>
          <p:cNvSpPr>
            <a:spLocks noGrp="1"/>
          </p:cNvSpPr>
          <p:nvPr>
            <p:ph type="sldNum" sz="quarter" idx="12"/>
          </p:nvPr>
        </p:nvSpPr>
        <p:spPr/>
        <p:txBody>
          <a:bodyPr/>
          <a:lstStyle>
            <a:lvl1pPr>
              <a:defRPr/>
            </a:lvl1pPr>
          </a:lstStyle>
          <a:p>
            <a:fld id="{52BB7A92-B3CE-4440-97E2-E91E443D260E}" type="slidenum">
              <a:rPr lang="sr-Latn-CS"/>
              <a:pPr/>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sr-Latn-CS"/>
          </a:p>
        </p:txBody>
      </p:sp>
      <p:sp>
        <p:nvSpPr>
          <p:cNvPr id="8" name="Footer Placeholder 7"/>
          <p:cNvSpPr>
            <a:spLocks noGrp="1"/>
          </p:cNvSpPr>
          <p:nvPr>
            <p:ph type="ftr" sz="quarter" idx="11"/>
          </p:nvPr>
        </p:nvSpPr>
        <p:spPr/>
        <p:txBody>
          <a:bodyPr/>
          <a:lstStyle>
            <a:lvl1pPr>
              <a:defRPr/>
            </a:lvl1pPr>
          </a:lstStyle>
          <a:p>
            <a:endParaRPr lang="sr-Latn-CS"/>
          </a:p>
        </p:txBody>
      </p:sp>
      <p:sp>
        <p:nvSpPr>
          <p:cNvPr id="9" name="Slide Number Placeholder 8"/>
          <p:cNvSpPr>
            <a:spLocks noGrp="1"/>
          </p:cNvSpPr>
          <p:nvPr>
            <p:ph type="sldNum" sz="quarter" idx="12"/>
          </p:nvPr>
        </p:nvSpPr>
        <p:spPr/>
        <p:txBody>
          <a:bodyPr/>
          <a:lstStyle>
            <a:lvl1pPr>
              <a:defRPr/>
            </a:lvl1pPr>
          </a:lstStyle>
          <a:p>
            <a:fld id="{C3F19C45-A4C8-4FCB-B310-577C3D6ADC21}" type="slidenum">
              <a:rPr lang="sr-Latn-CS"/>
              <a:pPr/>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sr-Latn-CS"/>
          </a:p>
        </p:txBody>
      </p:sp>
      <p:sp>
        <p:nvSpPr>
          <p:cNvPr id="4" name="Footer Placeholder 3"/>
          <p:cNvSpPr>
            <a:spLocks noGrp="1"/>
          </p:cNvSpPr>
          <p:nvPr>
            <p:ph type="ftr" sz="quarter" idx="11"/>
          </p:nvPr>
        </p:nvSpPr>
        <p:spPr/>
        <p:txBody>
          <a:bodyPr/>
          <a:lstStyle>
            <a:lvl1pPr>
              <a:defRPr/>
            </a:lvl1pPr>
          </a:lstStyle>
          <a:p>
            <a:endParaRPr lang="sr-Latn-CS"/>
          </a:p>
        </p:txBody>
      </p:sp>
      <p:sp>
        <p:nvSpPr>
          <p:cNvPr id="5" name="Slide Number Placeholder 4"/>
          <p:cNvSpPr>
            <a:spLocks noGrp="1"/>
          </p:cNvSpPr>
          <p:nvPr>
            <p:ph type="sldNum" sz="quarter" idx="12"/>
          </p:nvPr>
        </p:nvSpPr>
        <p:spPr/>
        <p:txBody>
          <a:bodyPr/>
          <a:lstStyle>
            <a:lvl1pPr>
              <a:defRPr/>
            </a:lvl1pPr>
          </a:lstStyle>
          <a:p>
            <a:fld id="{27C8119C-6B4B-4709-9551-55ED5D05AE79}" type="slidenum">
              <a:rPr lang="sr-Latn-CS"/>
              <a:pPr/>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sr-Latn-CS"/>
          </a:p>
        </p:txBody>
      </p:sp>
      <p:sp>
        <p:nvSpPr>
          <p:cNvPr id="3" name="Footer Placeholder 2"/>
          <p:cNvSpPr>
            <a:spLocks noGrp="1"/>
          </p:cNvSpPr>
          <p:nvPr>
            <p:ph type="ftr" sz="quarter" idx="11"/>
          </p:nvPr>
        </p:nvSpPr>
        <p:spPr/>
        <p:txBody>
          <a:bodyPr/>
          <a:lstStyle>
            <a:lvl1pPr>
              <a:defRPr/>
            </a:lvl1pPr>
          </a:lstStyle>
          <a:p>
            <a:endParaRPr lang="sr-Latn-CS"/>
          </a:p>
        </p:txBody>
      </p:sp>
      <p:sp>
        <p:nvSpPr>
          <p:cNvPr id="4" name="Slide Number Placeholder 3"/>
          <p:cNvSpPr>
            <a:spLocks noGrp="1"/>
          </p:cNvSpPr>
          <p:nvPr>
            <p:ph type="sldNum" sz="quarter" idx="12"/>
          </p:nvPr>
        </p:nvSpPr>
        <p:spPr/>
        <p:txBody>
          <a:bodyPr/>
          <a:lstStyle>
            <a:lvl1pPr>
              <a:defRPr/>
            </a:lvl1pPr>
          </a:lstStyle>
          <a:p>
            <a:fld id="{09200FED-62BA-4507-B05F-22BA12B50D08}" type="slidenum">
              <a:rPr lang="sr-Latn-CS"/>
              <a:pPr/>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sr-Latn-CS"/>
          </a:p>
        </p:txBody>
      </p:sp>
      <p:sp>
        <p:nvSpPr>
          <p:cNvPr id="6" name="Footer Placeholder 5"/>
          <p:cNvSpPr>
            <a:spLocks noGrp="1"/>
          </p:cNvSpPr>
          <p:nvPr>
            <p:ph type="ftr" sz="quarter" idx="11"/>
          </p:nvPr>
        </p:nvSpPr>
        <p:spPr/>
        <p:txBody>
          <a:bodyPr/>
          <a:lstStyle>
            <a:lvl1pPr>
              <a:defRPr/>
            </a:lvl1pPr>
          </a:lstStyle>
          <a:p>
            <a:endParaRPr lang="sr-Latn-CS"/>
          </a:p>
        </p:txBody>
      </p:sp>
      <p:sp>
        <p:nvSpPr>
          <p:cNvPr id="7" name="Slide Number Placeholder 6"/>
          <p:cNvSpPr>
            <a:spLocks noGrp="1"/>
          </p:cNvSpPr>
          <p:nvPr>
            <p:ph type="sldNum" sz="quarter" idx="12"/>
          </p:nvPr>
        </p:nvSpPr>
        <p:spPr/>
        <p:txBody>
          <a:bodyPr/>
          <a:lstStyle>
            <a:lvl1pPr>
              <a:defRPr/>
            </a:lvl1pPr>
          </a:lstStyle>
          <a:p>
            <a:fld id="{31F0EB11-AD6A-436C-AE78-2F0F0C2A11FB}" type="slidenum">
              <a:rPr lang="sr-Latn-CS"/>
              <a:pPr/>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sr-Latn-CS"/>
          </a:p>
        </p:txBody>
      </p:sp>
      <p:sp>
        <p:nvSpPr>
          <p:cNvPr id="6" name="Footer Placeholder 5"/>
          <p:cNvSpPr>
            <a:spLocks noGrp="1"/>
          </p:cNvSpPr>
          <p:nvPr>
            <p:ph type="ftr" sz="quarter" idx="11"/>
          </p:nvPr>
        </p:nvSpPr>
        <p:spPr/>
        <p:txBody>
          <a:bodyPr/>
          <a:lstStyle>
            <a:lvl1pPr>
              <a:defRPr/>
            </a:lvl1pPr>
          </a:lstStyle>
          <a:p>
            <a:endParaRPr lang="sr-Latn-CS"/>
          </a:p>
        </p:txBody>
      </p:sp>
      <p:sp>
        <p:nvSpPr>
          <p:cNvPr id="7" name="Slide Number Placeholder 6"/>
          <p:cNvSpPr>
            <a:spLocks noGrp="1"/>
          </p:cNvSpPr>
          <p:nvPr>
            <p:ph type="sldNum" sz="quarter" idx="12"/>
          </p:nvPr>
        </p:nvSpPr>
        <p:spPr/>
        <p:txBody>
          <a:bodyPr/>
          <a:lstStyle>
            <a:lvl1pPr>
              <a:defRPr/>
            </a:lvl1pPr>
          </a:lstStyle>
          <a:p>
            <a:fld id="{FC0676B4-5D7E-4247-BBE6-7054EFCDC682}" type="slidenum">
              <a:rPr lang="sr-Latn-CS"/>
              <a:pPr/>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r-Latn-C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r-Latn-CS" smtClean="0"/>
              <a:t>Click to edit Master text styles</a:t>
            </a:r>
          </a:p>
          <a:p>
            <a:pPr lvl="1"/>
            <a:r>
              <a:rPr lang="sr-Latn-CS" smtClean="0"/>
              <a:t>Second level</a:t>
            </a:r>
          </a:p>
          <a:p>
            <a:pPr lvl="2"/>
            <a:r>
              <a:rPr lang="sr-Latn-CS" smtClean="0"/>
              <a:t>Third level</a:t>
            </a:r>
          </a:p>
          <a:p>
            <a:pPr lvl="3"/>
            <a:r>
              <a:rPr lang="sr-Latn-CS" smtClean="0"/>
              <a:t>Fourth level</a:t>
            </a:r>
          </a:p>
          <a:p>
            <a:pPr lvl="4"/>
            <a:r>
              <a:rPr lang="sr-Latn-C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sr-Latn-C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sr-Latn-C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4846E2E-E89E-4EDA-AF3D-337FF7816F46}" type="slidenum">
              <a:rPr lang="sr-Latn-CS"/>
              <a:pPr/>
              <a:t>‹#›</a:t>
            </a:fld>
            <a:endParaRPr lang="sr-Latn-CS"/>
          </a:p>
        </p:txBody>
      </p:sp>
      <p:pic>
        <p:nvPicPr>
          <p:cNvPr id="1031" name="Picture 7" descr="ts-logo-izbor"/>
          <p:cNvPicPr>
            <a:picLocks noChangeAspect="1" noChangeArrowheads="1"/>
          </p:cNvPicPr>
          <p:nvPr userDrawn="1"/>
        </p:nvPicPr>
        <p:blipFill>
          <a:blip r:embed="rId13"/>
          <a:srcRect/>
          <a:stretch>
            <a:fillRect/>
          </a:stretch>
        </p:blipFill>
        <p:spPr bwMode="auto">
          <a:xfrm>
            <a:off x="250825" y="6237288"/>
            <a:ext cx="3051175" cy="620712"/>
          </a:xfrm>
          <a:prstGeom prst="rect">
            <a:avLst/>
          </a:prstGeom>
          <a:noFill/>
          <a:ln w="9525">
            <a:noFill/>
            <a:miter lim="800000"/>
            <a:headEnd/>
            <a:tailEnd/>
          </a:ln>
        </p:spPr>
      </p:pic>
      <p:pic>
        <p:nvPicPr>
          <p:cNvPr id="1032" name="Picture 5"/>
          <p:cNvPicPr>
            <a:picLocks noChangeAspect="1" noChangeArrowheads="1"/>
          </p:cNvPicPr>
          <p:nvPr userDrawn="1"/>
        </p:nvPicPr>
        <p:blipFill>
          <a:blip r:embed="rId14"/>
          <a:srcRect/>
          <a:stretch>
            <a:fillRect/>
          </a:stretch>
        </p:blipFill>
        <p:spPr bwMode="auto">
          <a:xfrm>
            <a:off x="7235825" y="6110288"/>
            <a:ext cx="1100138" cy="7477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125538"/>
            <a:ext cx="7772400" cy="1798637"/>
          </a:xfrm>
        </p:spPr>
        <p:txBody>
          <a:bodyPr/>
          <a:lstStyle/>
          <a:p>
            <a:r>
              <a:rPr lang="sr-Cyrl-CS" sz="4000"/>
              <a:t>Борба против корупције у контексту ЕУ интеграција – Извештај ЕК о напретку Србије, добро уочени проблеми и непоменута питања</a:t>
            </a:r>
            <a:endParaRPr lang="sr-Latn-CS" sz="4000"/>
          </a:p>
        </p:txBody>
      </p:sp>
      <p:sp>
        <p:nvSpPr>
          <p:cNvPr id="2051" name="Rectangle 3"/>
          <p:cNvSpPr>
            <a:spLocks noGrp="1" noChangeArrowheads="1"/>
          </p:cNvSpPr>
          <p:nvPr>
            <p:ph type="subTitle" idx="1"/>
          </p:nvPr>
        </p:nvSpPr>
        <p:spPr/>
        <p:txBody>
          <a:bodyPr/>
          <a:lstStyle/>
          <a:p>
            <a:r>
              <a:rPr lang="sr-Cyrl-CS"/>
              <a:t>Транспарентност – Србија Београд, 9. децембар 2010.</a:t>
            </a:r>
            <a:endParaRPr lang="sr-Latn-C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sr-Cyrl-CS" sz="4000"/>
              <a:t>Извештај ЕК: из поглавља о економским критеријумима</a:t>
            </a:r>
            <a:endParaRPr lang="sr-Latn-CS" sz="4000"/>
          </a:p>
        </p:txBody>
      </p:sp>
      <p:sp>
        <p:nvSpPr>
          <p:cNvPr id="10243" name="Rectangle 3"/>
          <p:cNvSpPr>
            <a:spLocks noGrp="1" noChangeArrowheads="1"/>
          </p:cNvSpPr>
          <p:nvPr>
            <p:ph type="body" idx="1"/>
          </p:nvPr>
        </p:nvSpPr>
        <p:spPr/>
        <p:txBody>
          <a:bodyPr/>
          <a:lstStyle/>
          <a:p>
            <a:pPr>
              <a:lnSpc>
                <a:spcPct val="80000"/>
              </a:lnSpc>
            </a:pPr>
            <a:endParaRPr lang="sr-Latn-CS" sz="2000"/>
          </a:p>
          <a:p>
            <a:pPr>
              <a:lnSpc>
                <a:spcPct val="80000"/>
              </a:lnSpc>
            </a:pPr>
            <a:r>
              <a:rPr lang="sr-Latn-CS" sz="2000" i="1"/>
              <a:t>Уопштено говорећи, слабости у владавини права и преовлађујућа корупција наставили су да смањују правну сигурност и да подривају поверење у правни систем међу привредним друштвима, посебно у вези са делотворним остваривањем имовинских права.</a:t>
            </a:r>
          </a:p>
          <a:p>
            <a:pPr>
              <a:lnSpc>
                <a:spcPct val="80000"/>
              </a:lnSpc>
            </a:pPr>
            <a:r>
              <a:rPr lang="sr-Latn-CS" sz="2000" i="1"/>
              <a:t>Неформални сектор, подстицан слабостима пореске политике и политике јавних расхода, као и слабостима у спровођењу закона, укључујући ту и борбу против корупције и организованог криминала, и даље је велик. То смањује пореску основу и ефикасност економске политике </a:t>
            </a:r>
          </a:p>
          <a:p>
            <a:pPr>
              <a:lnSpc>
                <a:spcPct val="80000"/>
              </a:lnSpc>
            </a:pPr>
            <a:r>
              <a:rPr lang="sr-Latn-CS" sz="2000" i="1"/>
              <a:t>Постепено је унапређена борба против корупције у царинској служби, што је довело до већег броја дисциплинских поступака на основу унутрашњих контрола. </a:t>
            </a:r>
            <a:endParaRPr lang="sr-Cyrl-CS" sz="2000" i="1"/>
          </a:p>
          <a:p>
            <a:pPr>
              <a:lnSpc>
                <a:spcPct val="80000"/>
              </a:lnSpc>
              <a:buFontTx/>
              <a:buNone/>
            </a:pPr>
            <a:endParaRPr lang="sr-Latn-C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sr-Cyrl-CS"/>
              <a:t>Извештај ЕК: јавне набавке</a:t>
            </a:r>
            <a:endParaRPr lang="sr-Latn-CS"/>
          </a:p>
        </p:txBody>
      </p:sp>
      <p:sp>
        <p:nvSpPr>
          <p:cNvPr id="11267" name="Rectangle 3"/>
          <p:cNvSpPr>
            <a:spLocks noGrp="1" noChangeArrowheads="1"/>
          </p:cNvSpPr>
          <p:nvPr>
            <p:ph type="body" idx="1"/>
          </p:nvPr>
        </p:nvSpPr>
        <p:spPr/>
        <p:txBody>
          <a:bodyPr/>
          <a:lstStyle/>
          <a:p>
            <a:pPr>
              <a:lnSpc>
                <a:spcPct val="80000"/>
              </a:lnSpc>
            </a:pPr>
            <a:endParaRPr lang="sr-Latn-CS" sz="1200"/>
          </a:p>
          <a:p>
            <a:pPr>
              <a:lnSpc>
                <a:spcPct val="80000"/>
              </a:lnSpc>
            </a:pPr>
            <a:r>
              <a:rPr lang="sr-Latn-CS" sz="1200" i="1"/>
              <a:t>У области јавних набавки остварен је мали напредак. Управа за јавне набавке (УЈН) објавила је низ образаца одлука и модела тендерске документације, с циљем пружања помоћи уговарачким телима. УЈН је спровела обуке за разне заинтересоване стране широм земље и даље промовисала и сервисирала веб портал за јавне набавке. Чланови Комисије за заштиту права понуђача именовани су у октобру 2010. године. </a:t>
            </a:r>
          </a:p>
          <a:p>
            <a:pPr>
              <a:lnSpc>
                <a:spcPct val="80000"/>
              </a:lnSpc>
            </a:pPr>
            <a:r>
              <a:rPr lang="sr-Latn-CS" sz="1200" i="1"/>
              <a:t>Међутим, велика кашњења у оснивању нове Комисије за заштиту права понуђача довела су у питање целокупан развој у оквиру јавних набавки. Поред тога, и даље се треба позабавити недостацима у постојећем законодавном оквиру, као и недостатком одговарајућег регулаторног оквира о концесијама. Административни капацитети органа за јавне набавке, посебно службе за јавне набавке у Министарству финансија, УЈН и органа за ревизију и даље су слаби. Финансијски ресурси ових органа су и даље недовољни. Механизми за координацију међу главним заинтересованим странама у систему јавних набавки, посебно с циљем смањења обима корупције, и даље су слаби. Још увек није почело издавање уверења службеним лицима за јавне набавке. Стратегија за ажурирање система јавних набавки у Србији још увек се налази у почетној фази. Као последица тога, и даље постоји недовољна ефикасност у коришћењу јавних средстава, као што је установила Врховна ревизорска институција у свом извештају о ревизији буџета за 2008. годину. </a:t>
            </a:r>
          </a:p>
          <a:p>
            <a:pPr>
              <a:lnSpc>
                <a:spcPct val="80000"/>
              </a:lnSpc>
            </a:pPr>
            <a:r>
              <a:rPr lang="sr-Latn-CS" sz="1200" i="1"/>
              <a:t>Уопштено говорећи, Србија је остварила умерен напредак у припремама за успостављање делотворног и потпуно независног система јавних набавки са усаглашеним процедурама доделе. Неопходно је уложити значајне напоре у јачање капацитета за спровођење правних тековина ЕУ у овој области. </a:t>
            </a:r>
            <a:endParaRPr lang="sr-Cyrl-CS" sz="1200" i="1"/>
          </a:p>
          <a:p>
            <a:pPr>
              <a:lnSpc>
                <a:spcPct val="80000"/>
              </a:lnSpc>
            </a:pPr>
            <a:endParaRPr lang="sr-Cyrl-CS" sz="1200" i="1"/>
          </a:p>
          <a:p>
            <a:pPr>
              <a:lnSpc>
                <a:spcPct val="80000"/>
              </a:lnSpc>
            </a:pPr>
            <a:r>
              <a:rPr lang="sr-Cyrl-CS" sz="1200"/>
              <a:t>Коментари: </a:t>
            </a:r>
          </a:p>
          <a:p>
            <a:pPr>
              <a:lnSpc>
                <a:spcPct val="80000"/>
              </a:lnSpc>
            </a:pPr>
            <a:r>
              <a:rPr lang="sr-Cyrl-CS" sz="1200"/>
              <a:t>Блага оцена у погледу кашњења у примени закона</a:t>
            </a:r>
          </a:p>
          <a:p>
            <a:pPr>
              <a:lnSpc>
                <a:spcPct val="80000"/>
              </a:lnSpc>
            </a:pPr>
            <a:r>
              <a:rPr lang="sr-Cyrl-CS" sz="1200"/>
              <a:t>Добро истакнут проблем слабости капацитета за заштиту јавног интереса у поступцима јавних набавки.</a:t>
            </a:r>
            <a:endParaRPr lang="sr-Latn-CS" sz="1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sr-Cyrl-CS"/>
              <a:t>Извештај ЕК: рад Скупштине</a:t>
            </a:r>
            <a:endParaRPr lang="sr-Latn-CS"/>
          </a:p>
        </p:txBody>
      </p:sp>
      <p:sp>
        <p:nvSpPr>
          <p:cNvPr id="12291" name="Rectangle 3"/>
          <p:cNvSpPr>
            <a:spLocks noGrp="1" noChangeArrowheads="1"/>
          </p:cNvSpPr>
          <p:nvPr>
            <p:ph type="body" idx="1"/>
          </p:nvPr>
        </p:nvSpPr>
        <p:spPr/>
        <p:txBody>
          <a:bodyPr/>
          <a:lstStyle/>
          <a:p>
            <a:pPr>
              <a:lnSpc>
                <a:spcPct val="80000"/>
              </a:lnSpc>
            </a:pPr>
            <a:endParaRPr lang="sr-Latn-CS" sz="1600"/>
          </a:p>
          <a:p>
            <a:pPr>
              <a:lnSpc>
                <a:spcPct val="80000"/>
              </a:lnSpc>
            </a:pPr>
            <a:r>
              <a:rPr lang="sr-Latn-CS" sz="1600" i="1"/>
              <a:t>Новим пословником се учвршћују постојећи инструменти контроле извршне власти и додатно се објашњавају законодавни поступци. Међутим, заштитник грађана и повереник за информације од јавног значаја критиковали су неке одредбе које се односе на однос скупштине према другим државним телима и институцијама као покушај ометања рада независних регулаторних тела. </a:t>
            </a:r>
          </a:p>
          <a:p>
            <a:pPr>
              <a:lnSpc>
                <a:spcPct val="80000"/>
              </a:lnSpc>
            </a:pPr>
            <a:r>
              <a:rPr lang="sr-Latn-CS" sz="1600" i="1"/>
              <a:t>И даље се активно ради на доношењу нових закона. Међутим, квалитет резултата законодавног рада трпео је због праксе да се закони доносе по хитном поступку. Оваквој пракси се и даље често прибегава, чак и у случају важних системских закона. Још не постоји у довољној мери јавна расправа о садржини и утицају нацрта закона. </a:t>
            </a:r>
            <a:endParaRPr lang="sr-Cyrl-CS" sz="1600" i="1"/>
          </a:p>
          <a:p>
            <a:pPr>
              <a:lnSpc>
                <a:spcPct val="80000"/>
              </a:lnSpc>
            </a:pPr>
            <a:endParaRPr lang="sr-Cyrl-CS" sz="1600" i="1"/>
          </a:p>
          <a:p>
            <a:pPr>
              <a:lnSpc>
                <a:spcPct val="80000"/>
              </a:lnSpc>
            </a:pPr>
            <a:r>
              <a:rPr lang="sr-Cyrl-CS" sz="1600"/>
              <a:t>Коментари: </a:t>
            </a:r>
          </a:p>
          <a:p>
            <a:pPr>
              <a:lnSpc>
                <a:spcPct val="80000"/>
              </a:lnSpc>
            </a:pPr>
            <a:r>
              <a:rPr lang="sr-Cyrl-CS" sz="1600"/>
              <a:t>Још увек нема промена у поступању Скупштине по извештајима независних државних органа. Проблем није само у односу између Скупштине и независних тела, већ у одсуству ефикасног надзора над радом извршне власти.</a:t>
            </a:r>
          </a:p>
          <a:p>
            <a:pPr>
              <a:lnSpc>
                <a:spcPct val="80000"/>
              </a:lnSpc>
            </a:pPr>
            <a:r>
              <a:rPr lang="sr-Cyrl-CS" sz="1600"/>
              <a:t>Лош квалитет закона има штетне последице не само у њиховој примени, већ озбиљно нарушава и целину правног система.  </a:t>
            </a:r>
          </a:p>
          <a:p>
            <a:pPr>
              <a:lnSpc>
                <a:spcPct val="80000"/>
              </a:lnSpc>
            </a:pPr>
            <a:endParaRPr lang="sr-Latn-CS"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sr-Cyrl-CS" sz="4000"/>
              <a:t>Извештај ЕК: о појединим институцијама</a:t>
            </a:r>
            <a:endParaRPr lang="sr-Latn-CS" sz="4000"/>
          </a:p>
        </p:txBody>
      </p:sp>
      <p:sp>
        <p:nvSpPr>
          <p:cNvPr id="13315" name="Rectangle 3"/>
          <p:cNvSpPr>
            <a:spLocks noGrp="1" noChangeArrowheads="1"/>
          </p:cNvSpPr>
          <p:nvPr>
            <p:ph type="body" idx="1"/>
          </p:nvPr>
        </p:nvSpPr>
        <p:spPr/>
        <p:txBody>
          <a:bodyPr/>
          <a:lstStyle/>
          <a:p>
            <a:pPr>
              <a:lnSpc>
                <a:spcPct val="80000"/>
              </a:lnSpc>
            </a:pPr>
            <a:endParaRPr lang="sr-Latn-CS" sz="1400"/>
          </a:p>
          <a:p>
            <a:pPr>
              <a:lnSpc>
                <a:spcPct val="80000"/>
              </a:lnSpc>
            </a:pPr>
            <a:r>
              <a:rPr lang="sr-Latn-CS" sz="1400" i="1"/>
              <a:t>Канцеларије заштитника грађана, како на државном тако и на покрајинском нивоу, биле су веома активне. Ове канцеларије извештавају о повећаном броју притужби, што говори о повећању поверења у ову институцију. Поред тога што су се бавиле појединачним предметима, оне су предлагале измене и допуне закона, издале један број мишљења и препорука, посетиле различите институције и организовале активности које имају за циљ унапређење и заштиту људских и мањинских права. </a:t>
            </a:r>
            <a:endParaRPr lang="sr-Cyrl-CS" sz="1400" i="1"/>
          </a:p>
          <a:p>
            <a:pPr>
              <a:lnSpc>
                <a:spcPct val="80000"/>
              </a:lnSpc>
            </a:pPr>
            <a:r>
              <a:rPr lang="sr-Latn-CS" sz="1400" i="1"/>
              <a:t>Канцеларија повереника за информације од јавног значаја и заштиту података о личности интензивирала је своје активности. Изменама Закона о слободном приступу информацијама од јавног значаја у мају 2010. године уведен је механизам за спровођење одлука повереника. Њиме се поверенику даје овлашћење да одређује новчане казне лицима која крше закон. Међутим, ова Канцеларија још увек нема сталне просторије нити довољан број запослених. </a:t>
            </a:r>
          </a:p>
          <a:p>
            <a:pPr>
              <a:lnSpc>
                <a:spcPct val="80000"/>
              </a:lnSpc>
            </a:pPr>
            <a:r>
              <a:rPr lang="sr-Latn-CS" sz="1400" i="1"/>
              <a:t>Државна ревизорска институција се проширила, како у погледу броја запослених, тако и у погледу канцеларијског простора. Међутим, извршила је само делимичну ревизију државних рачуна из 2008. године. </a:t>
            </a:r>
            <a:endParaRPr lang="sr-Cyrl-CS" sz="1400" i="1"/>
          </a:p>
          <a:p>
            <a:pPr>
              <a:lnSpc>
                <a:spcPct val="80000"/>
              </a:lnSpc>
            </a:pPr>
            <a:r>
              <a:rPr lang="sr-Latn-CS" sz="1400" i="1"/>
              <a:t>Комисија за заштиту конкуренције, Управа за јавне набавке и Комисија за заштиту права понуђача имале су тешкоћа у извршавању својих дужности услед недостатка средстава и, у неким случајевима, кашњења са спровођењем релевантних закона и прописа. </a:t>
            </a:r>
            <a:endParaRPr lang="sr-Cyrl-CS" sz="1400" i="1"/>
          </a:p>
          <a:p>
            <a:pPr>
              <a:lnSpc>
                <a:spcPct val="80000"/>
              </a:lnSpc>
            </a:pPr>
            <a:endParaRPr lang="sr-Cyrl-CS" sz="1400" i="1"/>
          </a:p>
          <a:p>
            <a:pPr>
              <a:lnSpc>
                <a:spcPct val="80000"/>
              </a:lnSpc>
            </a:pPr>
            <a:r>
              <a:rPr lang="sr-Cyrl-CS" sz="1400"/>
              <a:t>Коментари: </a:t>
            </a:r>
          </a:p>
          <a:p>
            <a:pPr>
              <a:lnSpc>
                <a:spcPct val="80000"/>
              </a:lnSpc>
            </a:pPr>
            <a:r>
              <a:rPr lang="sr-Cyrl-CS" sz="1400"/>
              <a:t>Добро уочене активности независних органа и проблем недостатка услова за рад. Последице ових проблема нису довољно истакнуте.  </a:t>
            </a:r>
          </a:p>
          <a:p>
            <a:pPr>
              <a:lnSpc>
                <a:spcPct val="80000"/>
              </a:lnSpc>
            </a:pPr>
            <a:endParaRPr lang="sr-Cyrl-CS" sz="1400"/>
          </a:p>
          <a:p>
            <a:pPr>
              <a:lnSpc>
                <a:spcPct val="80000"/>
              </a:lnSpc>
            </a:pPr>
            <a:endParaRPr lang="sr-Latn-CS"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sr-Cyrl-CS" sz="4000"/>
              <a:t>Извештај ЕК: Реформа правосуђа</a:t>
            </a:r>
            <a:endParaRPr lang="sr-Latn-CS" sz="4000"/>
          </a:p>
        </p:txBody>
      </p:sp>
      <p:sp>
        <p:nvSpPr>
          <p:cNvPr id="16387" name="Rectangle 3"/>
          <p:cNvSpPr>
            <a:spLocks noGrp="1" noChangeArrowheads="1"/>
          </p:cNvSpPr>
          <p:nvPr>
            <p:ph type="body" idx="1"/>
          </p:nvPr>
        </p:nvSpPr>
        <p:spPr/>
        <p:txBody>
          <a:bodyPr/>
          <a:lstStyle/>
          <a:p>
            <a:pPr>
              <a:lnSpc>
                <a:spcPct val="80000"/>
              </a:lnSpc>
            </a:pPr>
            <a:endParaRPr lang="sr-Latn-CS" sz="1200"/>
          </a:p>
          <a:p>
            <a:pPr>
              <a:lnSpc>
                <a:spcPct val="80000"/>
              </a:lnSpc>
            </a:pPr>
            <a:r>
              <a:rPr lang="sr-Latn-CS" sz="1200" i="1"/>
              <a:t>Поступак реизбора судија и тужилаца извршен је на нетранспарентан начин, чиме је угрожено начело независности судија. </a:t>
            </a:r>
            <a:endParaRPr lang="sr-Cyrl-CS" sz="1200" i="1"/>
          </a:p>
          <a:p>
            <a:pPr>
              <a:lnSpc>
                <a:spcPct val="80000"/>
              </a:lnSpc>
            </a:pPr>
            <a:r>
              <a:rPr lang="sr-Latn-CS" sz="1200" i="1"/>
              <a:t>Тела која су одговорна за овај процес, Високи савет судства и Државно веће тужилаца радила су у привременом саставу, што значи да та професија није била представљена на одговарајући начин и да је ризик од политичког притиска био висок. Поред тога, ни у Савету ни у Већу нису именовани сви чланови. </a:t>
            </a:r>
            <a:endParaRPr lang="sr-Cyrl-CS" sz="1200" i="1"/>
          </a:p>
          <a:p>
            <a:pPr>
              <a:lnSpc>
                <a:spcPct val="80000"/>
              </a:lnSpc>
            </a:pPr>
            <a:r>
              <a:rPr lang="sr-Latn-CS" sz="1200" i="1"/>
              <a:t>Нису се примењивали објективни критеријуми за реизбор, утврђени у тесној сарадњи са Венецијанском комисијом Савета Европе. Судијама и тужиоцима није дата прилика да буду саслушани током поступка и нису им дата адекватна</a:t>
            </a:r>
            <a:r>
              <a:rPr lang="sr-Cyrl-CS" sz="1200" i="1"/>
              <a:t> </a:t>
            </a:r>
            <a:r>
              <a:rPr lang="sr-Latn-CS" sz="1200" i="1"/>
              <a:t>образложења за решења. </a:t>
            </a:r>
            <a:endParaRPr lang="sr-Cyrl-CS" sz="1200" i="1"/>
          </a:p>
          <a:p>
            <a:pPr>
              <a:lnSpc>
                <a:spcPct val="80000"/>
              </a:lnSpc>
            </a:pPr>
            <a:r>
              <a:rPr lang="sr-Latn-CS" sz="1200" i="1"/>
              <a:t>Они који су били кандидати по први пут (876 судија и 88 заменика тужилаца) именовани су без одржавања разговора са њима и примене критеријума који се заснивају на заслугама. Укупан број судија и тужилаца није на поуздан начин израчунат и неколико пута је коригован пошто је реизбор већ извршен.</a:t>
            </a:r>
            <a:endParaRPr lang="sr-Cyrl-CS" sz="1200" i="1"/>
          </a:p>
          <a:p>
            <a:pPr>
              <a:lnSpc>
                <a:spcPct val="80000"/>
              </a:lnSpc>
            </a:pPr>
            <a:r>
              <a:rPr lang="sr-Latn-CS" sz="1200" i="1"/>
              <a:t>Судије које нису реизабране могле су да уложе жалбу само Уставном суду, а овај суд нема довољно капацитета да у потпуности разматра решења. Од више од 1.500 жалби, решен је само један предмет. У том предмету Уставни суд је, из процесних разлога, поништио првобитно решење. </a:t>
            </a:r>
            <a:endParaRPr lang="sr-Cyrl-CS" sz="1200" i="1"/>
          </a:p>
          <a:p>
            <a:pPr>
              <a:lnSpc>
                <a:spcPct val="80000"/>
              </a:lnSpc>
            </a:pPr>
            <a:endParaRPr lang="sr-Cyrl-CS" sz="1200" i="1"/>
          </a:p>
          <a:p>
            <a:pPr>
              <a:lnSpc>
                <a:spcPct val="80000"/>
              </a:lnSpc>
            </a:pPr>
            <a:r>
              <a:rPr lang="sr-Cyrl-CS" sz="1200"/>
              <a:t>Коментари: </a:t>
            </a:r>
          </a:p>
          <a:p>
            <a:pPr>
              <a:lnSpc>
                <a:spcPct val="80000"/>
              </a:lnSpc>
            </a:pPr>
            <a:endParaRPr lang="sr-Cyrl-CS" sz="1200"/>
          </a:p>
          <a:p>
            <a:pPr>
              <a:lnSpc>
                <a:spcPct val="80000"/>
              </a:lnSpc>
            </a:pPr>
            <a:r>
              <a:rPr lang="sr-Cyrl-CS" sz="1200"/>
              <a:t>Главни проблем одсуство података о томе на основу чега је утврђено да неки кандидати не испуњавају услове или да су други бољи од њих (непостојање ранг листе са бодовањем по унапред утврђеним критеријумима). </a:t>
            </a:r>
          </a:p>
          <a:p>
            <a:pPr>
              <a:lnSpc>
                <a:spcPct val="80000"/>
              </a:lnSpc>
            </a:pPr>
            <a:r>
              <a:rPr lang="sr-Cyrl-CS" sz="1200"/>
              <a:t>Додатан проблем: незаконито плаћање надокнада неизабраним судијама и тужиоцима на основу закључка Владе, иако се то питање може уређивати искључиво законом. </a:t>
            </a:r>
          </a:p>
          <a:p>
            <a:pPr>
              <a:lnSpc>
                <a:spcPct val="80000"/>
              </a:lnSpc>
            </a:pPr>
            <a:r>
              <a:rPr lang="sr-Cyrl-CS" sz="1200"/>
              <a:t>Нејасно на који начин ће се разрешити ови проблеми.</a:t>
            </a:r>
            <a:endParaRPr lang="sr-Latn-CS"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sr-Cyrl-CS"/>
              <a:t>О пројекту</a:t>
            </a:r>
            <a:endParaRPr lang="sr-Latn-CS"/>
          </a:p>
        </p:txBody>
      </p:sp>
      <p:sp>
        <p:nvSpPr>
          <p:cNvPr id="3075" name="Rectangle 3"/>
          <p:cNvSpPr>
            <a:spLocks noGrp="1" noChangeArrowheads="1"/>
          </p:cNvSpPr>
          <p:nvPr>
            <p:ph type="body" idx="1"/>
          </p:nvPr>
        </p:nvSpPr>
        <p:spPr/>
        <p:txBody>
          <a:bodyPr/>
          <a:lstStyle/>
          <a:p>
            <a:pPr>
              <a:lnSpc>
                <a:spcPct val="90000"/>
              </a:lnSpc>
            </a:pPr>
            <a:r>
              <a:rPr lang="sr-Cyrl-CS" sz="2800"/>
              <a:t>Мониторинг се спроводи у оквиру пројекта </a:t>
            </a:r>
            <a:r>
              <a:rPr lang="sr-Cyrl-CS" sz="2800" i="1"/>
              <a:t>Процена система друштвеног интегритета у Србији</a:t>
            </a:r>
            <a:endParaRPr lang="sr-Cyrl-CS" sz="2800"/>
          </a:p>
          <a:p>
            <a:pPr algn="just">
              <a:lnSpc>
                <a:spcPct val="90000"/>
              </a:lnSpc>
            </a:pPr>
            <a:r>
              <a:rPr lang="ru-RU" sz="2800"/>
              <a:t>Пројекат </a:t>
            </a:r>
            <a:r>
              <a:rPr lang="sr-Cyrl-CS" sz="2800"/>
              <a:t>се спроводи уз подршку Делегације Европске уније у Републици Србији у оквиру  пројекта „Јачање дијалога између организација цивилног друштва Србије и ЕУ“</a:t>
            </a:r>
            <a:endParaRPr lang="en-US" sz="2800"/>
          </a:p>
          <a:p>
            <a:pPr algn="just">
              <a:lnSpc>
                <a:spcPct val="90000"/>
              </a:lnSpc>
            </a:pPr>
            <a:r>
              <a:rPr lang="sr-Cyrl-CS" sz="2800"/>
              <a:t>Цитати из извештаја су наведени у </a:t>
            </a:r>
            <a:r>
              <a:rPr lang="sr-Cyrl-CS" sz="2800" i="1"/>
              <a:t>италику, </a:t>
            </a:r>
            <a:r>
              <a:rPr lang="sr-Cyrl-CS" sz="2800"/>
              <a:t>према преводу Канцеларије за ЕУ интеграције Владе Србије а коментари припадају ТС, и не представљају став ЕУ</a:t>
            </a:r>
          </a:p>
          <a:p>
            <a:pPr>
              <a:lnSpc>
                <a:spcPct val="90000"/>
              </a:lnSpc>
            </a:pPr>
            <a:endParaRPr lang="sr-Latn-C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sr-Cyrl-CS"/>
              <a:t>Извештај ЕК о напретку</a:t>
            </a:r>
            <a:endParaRPr lang="sr-Latn-CS"/>
          </a:p>
        </p:txBody>
      </p:sp>
      <p:sp>
        <p:nvSpPr>
          <p:cNvPr id="4099" name="Rectangle 3"/>
          <p:cNvSpPr>
            <a:spLocks noGrp="1" noChangeArrowheads="1"/>
          </p:cNvSpPr>
          <p:nvPr>
            <p:ph type="body" idx="1"/>
          </p:nvPr>
        </p:nvSpPr>
        <p:spPr/>
        <p:txBody>
          <a:bodyPr/>
          <a:lstStyle/>
          <a:p>
            <a:pPr>
              <a:lnSpc>
                <a:spcPct val="80000"/>
              </a:lnSpc>
            </a:pPr>
            <a:endParaRPr lang="sr-Latn-CS" sz="2400"/>
          </a:p>
          <a:p>
            <a:pPr>
              <a:lnSpc>
                <a:spcPct val="80000"/>
              </a:lnSpc>
            </a:pPr>
            <a:r>
              <a:rPr lang="sr-Latn-CS" sz="2400" i="1"/>
              <a:t>Србија је направила известан напредак у борби против корупције</a:t>
            </a:r>
            <a:r>
              <a:rPr lang="sr-Latn-CS" sz="2400"/>
              <a:t> </a:t>
            </a:r>
            <a:endParaRPr lang="sr-Cyrl-CS" sz="2400"/>
          </a:p>
          <a:p>
            <a:pPr>
              <a:lnSpc>
                <a:spcPct val="80000"/>
              </a:lnSpc>
            </a:pPr>
            <a:r>
              <a:rPr lang="sr-Latn-CS" sz="2400" i="1"/>
              <a:t>Настављено је спровођење преосталих ГРЕКО препорука из јуна 2006. године</a:t>
            </a:r>
            <a:r>
              <a:rPr lang="sr-Latn-CS" sz="2400"/>
              <a:t> </a:t>
            </a:r>
            <a:endParaRPr lang="sr-Cyrl-CS" sz="2400"/>
          </a:p>
          <a:p>
            <a:pPr>
              <a:lnSpc>
                <a:spcPct val="80000"/>
              </a:lnSpc>
            </a:pPr>
            <a:r>
              <a:rPr lang="sr-Latn-CS" sz="2400" i="1"/>
              <a:t>Изменама Закона о државним службеницима и Закона о слободном приступу информацијама уведена је обавеза државних службеника да пријављују корупцију и обезбеђена је извесна заштита од поступака освете</a:t>
            </a:r>
            <a:r>
              <a:rPr lang="sr-Latn-CS" sz="2400"/>
              <a:t> </a:t>
            </a:r>
            <a:endParaRPr lang="sr-Cyrl-CS" sz="2400"/>
          </a:p>
          <a:p>
            <a:pPr>
              <a:lnSpc>
                <a:spcPct val="80000"/>
              </a:lnSpc>
            </a:pPr>
            <a:r>
              <a:rPr lang="sr-Latn-CS" sz="2400" i="1"/>
              <a:t>Исто тако, побољшан је приступ информацијама</a:t>
            </a:r>
            <a:endParaRPr lang="sr-Cyrl-CS" sz="2400" i="1"/>
          </a:p>
          <a:p>
            <a:pPr>
              <a:lnSpc>
                <a:spcPct val="80000"/>
              </a:lnSpc>
            </a:pPr>
            <a:r>
              <a:rPr lang="sr-Latn-CS" sz="2400" i="1"/>
              <a:t>Полиција и државно тужилаштво добро сарађују у процесуирању предмета у вези са корупцијом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sr-Cyrl-CS"/>
              <a:t>О Агенцији у Извештају ЕК</a:t>
            </a:r>
            <a:endParaRPr lang="sr-Latn-CS"/>
          </a:p>
        </p:txBody>
      </p:sp>
      <p:sp>
        <p:nvSpPr>
          <p:cNvPr id="5123" name="Rectangle 3"/>
          <p:cNvSpPr>
            <a:spLocks noGrp="1" noChangeArrowheads="1"/>
          </p:cNvSpPr>
          <p:nvPr>
            <p:ph type="body" idx="1"/>
          </p:nvPr>
        </p:nvSpPr>
        <p:spPr/>
        <p:txBody>
          <a:bodyPr/>
          <a:lstStyle/>
          <a:p>
            <a:pPr>
              <a:lnSpc>
                <a:spcPct val="80000"/>
              </a:lnSpc>
            </a:pPr>
            <a:endParaRPr lang="sr-Latn-CS" sz="1600"/>
          </a:p>
          <a:p>
            <a:pPr>
              <a:lnSpc>
                <a:spcPct val="80000"/>
              </a:lnSpc>
            </a:pPr>
            <a:r>
              <a:rPr lang="sr-Latn-CS" sz="1600" i="1"/>
              <a:t>Нова Агенција за борбу против корупције почела је са радом у јануару 2010. године</a:t>
            </a:r>
            <a:r>
              <a:rPr lang="sr-Cyrl-CS" sz="1600" i="1"/>
              <a:t>. </a:t>
            </a:r>
            <a:r>
              <a:rPr lang="sr-Latn-CS" sz="1600" i="1"/>
              <a:t>Ова Агенција је добила изјаве о имовини од око 16.000 од укупно 18.000 званичника који су имали обавезу да доставе такву изјаву</a:t>
            </a:r>
            <a:endParaRPr lang="sr-Cyrl-CS" sz="1600" i="1"/>
          </a:p>
          <a:p>
            <a:pPr>
              <a:lnSpc>
                <a:spcPct val="80000"/>
              </a:lnSpc>
            </a:pPr>
            <a:r>
              <a:rPr lang="sr-Latn-CS" sz="1600" i="1"/>
              <a:t>Агенција објављује имовинске карте на својој интернет презентацији</a:t>
            </a:r>
            <a:endParaRPr lang="sr-Cyrl-CS" sz="1600" i="1"/>
          </a:p>
          <a:p>
            <a:pPr>
              <a:lnSpc>
                <a:spcPct val="80000"/>
              </a:lnSpc>
            </a:pPr>
            <a:r>
              <a:rPr lang="sr-Latn-CS" sz="1600" i="1"/>
              <a:t>У марту 2010. године Агенција је утврдила правила о садржају евиденције и финансијских извештаја политичких партија. Остао је исти рок као и раније, тј. 15. април, као датум до којег партије треба да доставе своје годишње извештаје и све парламентарне странке су се држале овог рока</a:t>
            </a:r>
            <a:endParaRPr lang="sr-Cyrl-CS" sz="1600" i="1"/>
          </a:p>
          <a:p>
            <a:pPr>
              <a:lnSpc>
                <a:spcPct val="80000"/>
              </a:lnSpc>
            </a:pPr>
            <a:endParaRPr lang="sr-Cyrl-CS" sz="1600" i="1"/>
          </a:p>
          <a:p>
            <a:pPr>
              <a:lnSpc>
                <a:spcPct val="80000"/>
              </a:lnSpc>
            </a:pPr>
            <a:r>
              <a:rPr lang="sr-Cyrl-CS" sz="1600"/>
              <a:t>Коментари: </a:t>
            </a:r>
          </a:p>
          <a:p>
            <a:pPr>
              <a:lnSpc>
                <a:spcPct val="80000"/>
              </a:lnSpc>
            </a:pPr>
            <a:r>
              <a:rPr lang="sr-Cyrl-CS" sz="1600"/>
              <a:t>Велики напредак у броју примљених “имовинских карти” као последица запрећених санкција и добре промоције новог закона</a:t>
            </a:r>
          </a:p>
          <a:p>
            <a:pPr>
              <a:lnSpc>
                <a:spcPct val="80000"/>
              </a:lnSpc>
            </a:pPr>
            <a:r>
              <a:rPr lang="sr-Cyrl-CS" sz="1600"/>
              <a:t>Регистар (списак) јавних функционера и даље непотпун </a:t>
            </a:r>
          </a:p>
          <a:p>
            <a:pPr>
              <a:lnSpc>
                <a:spcPct val="80000"/>
              </a:lnSpc>
            </a:pPr>
            <a:r>
              <a:rPr lang="sr-Cyrl-CS" sz="1600"/>
              <a:t>Необјављивање података о висини штедње </a:t>
            </a:r>
          </a:p>
          <a:p>
            <a:pPr>
              <a:lnSpc>
                <a:spcPct val="80000"/>
              </a:lnSpc>
            </a:pPr>
            <a:r>
              <a:rPr lang="sr-Cyrl-CS" sz="1600"/>
              <a:t>Објављивање података о имовини и даље не доводи до пораста поверења грађана у носиоце функција – сумње у потпуност података </a:t>
            </a:r>
          </a:p>
          <a:p>
            <a:pPr>
              <a:lnSpc>
                <a:spcPct val="80000"/>
              </a:lnSpc>
            </a:pPr>
            <a:endParaRPr lang="sr-Latn-C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sr-Cyrl-CS" sz="4000"/>
              <a:t>Извештај ЕК: Савет, кривични поступци, Агенција </a:t>
            </a:r>
            <a:endParaRPr lang="sr-Latn-CS" sz="4000"/>
          </a:p>
        </p:txBody>
      </p:sp>
      <p:sp>
        <p:nvSpPr>
          <p:cNvPr id="6147" name="Rectangle 3"/>
          <p:cNvSpPr>
            <a:spLocks noGrp="1" noChangeArrowheads="1"/>
          </p:cNvSpPr>
          <p:nvPr>
            <p:ph type="body" idx="1"/>
          </p:nvPr>
        </p:nvSpPr>
        <p:spPr/>
        <p:txBody>
          <a:bodyPr/>
          <a:lstStyle/>
          <a:p>
            <a:pPr>
              <a:lnSpc>
                <a:spcPct val="80000"/>
              </a:lnSpc>
            </a:pPr>
            <a:endParaRPr lang="sr-Latn-CS" sz="1400"/>
          </a:p>
          <a:p>
            <a:pPr>
              <a:lnSpc>
                <a:spcPct val="80000"/>
              </a:lnSpc>
            </a:pPr>
            <a:r>
              <a:rPr lang="sr-Latn-CS" sz="1400" i="1"/>
              <a:t>Савет за борбу против корупције је наставио са својим саветодавним активностима и допринео бољој информисаности јавности о неколико значајних случајева</a:t>
            </a:r>
          </a:p>
          <a:p>
            <a:pPr>
              <a:lnSpc>
                <a:spcPct val="80000"/>
              </a:lnSpc>
            </a:pPr>
            <a:r>
              <a:rPr lang="sr-Cyrl-CS" sz="1400" i="1"/>
              <a:t>С</a:t>
            </a:r>
            <a:r>
              <a:rPr lang="sr-Latn-CS" sz="1400" i="1"/>
              <a:t>провођење Акционог плана било је споро </a:t>
            </a:r>
            <a:endParaRPr lang="sr-Cyrl-CS" sz="1400" i="1"/>
          </a:p>
          <a:p>
            <a:pPr>
              <a:lnSpc>
                <a:spcPct val="80000"/>
              </a:lnSpc>
            </a:pPr>
            <a:r>
              <a:rPr lang="sr-Latn-CS" sz="1400" i="1"/>
              <a:t>Није било значајнијег напретка у истрази и процесуирању предмета у вези са корупцијом, те је број коначних осуђујућих пресуда и даље мали, посебно када се ради о крупнијим случајевима</a:t>
            </a:r>
            <a:endParaRPr lang="sr-Cyrl-CS" sz="1400" i="1"/>
          </a:p>
          <a:p>
            <a:pPr>
              <a:lnSpc>
                <a:spcPct val="80000"/>
              </a:lnSpc>
            </a:pPr>
            <a:r>
              <a:rPr lang="sr-Latn-CS" sz="1400" i="1"/>
              <a:t>Агенција за борбу против корупције још увек нема све запослене који су јој потребни, као ни сталне просторије и техничку опрему. Она тек треба да докаже своју способност да делотворно оцењује исправност и свеобухватност изјава о имовини државних службеника. У том погледу, сама Агенција има мало надлежности, те и даље зависи од сарадње са другим државним телима и делотворности органа за спровођење закона. </a:t>
            </a:r>
            <a:endParaRPr lang="sr-Cyrl-CS" sz="1400" i="1"/>
          </a:p>
          <a:p>
            <a:pPr>
              <a:lnSpc>
                <a:spcPct val="80000"/>
              </a:lnSpc>
            </a:pPr>
            <a:endParaRPr lang="sr-Cyrl-CS" sz="1400" i="1"/>
          </a:p>
          <a:p>
            <a:pPr>
              <a:lnSpc>
                <a:spcPct val="80000"/>
              </a:lnSpc>
            </a:pPr>
            <a:r>
              <a:rPr lang="sr-Cyrl-CS" sz="1400"/>
              <a:t>Коментари: </a:t>
            </a:r>
          </a:p>
          <a:p>
            <a:pPr>
              <a:lnSpc>
                <a:spcPct val="80000"/>
              </a:lnSpc>
            </a:pPr>
            <a:r>
              <a:rPr lang="sr-Cyrl-CS" sz="1400"/>
              <a:t>Извештаји Савета и даље без јасног одговора од стране Владе</a:t>
            </a:r>
          </a:p>
          <a:p>
            <a:pPr>
              <a:lnSpc>
                <a:spcPct val="80000"/>
              </a:lnSpc>
            </a:pPr>
            <a:r>
              <a:rPr lang="sr-Cyrl-CS" sz="1400"/>
              <a:t>Акциони план застарео</a:t>
            </a:r>
          </a:p>
          <a:p>
            <a:pPr>
              <a:lnSpc>
                <a:spcPct val="80000"/>
              </a:lnSpc>
            </a:pPr>
            <a:r>
              <a:rPr lang="sr-Cyrl-CS" sz="1400"/>
              <a:t>Нема показатеља да су нове законске могућности за гоњење корупције (примена специјалних истражних техника за корупцију на високом нивоу) довеле до промена</a:t>
            </a:r>
          </a:p>
          <a:p>
            <a:pPr>
              <a:lnSpc>
                <a:spcPct val="80000"/>
              </a:lnSpc>
            </a:pPr>
            <a:r>
              <a:rPr lang="sr-Cyrl-CS" sz="1400"/>
              <a:t>Покретање поступака у неким значајнијим случајевима из прошлости после дуго времена (нпр. за набавке у ЈП “ЖС”), недовршени поступци у другим (нпр. афера “индекс”)</a:t>
            </a:r>
          </a:p>
          <a:p>
            <a:pPr>
              <a:lnSpc>
                <a:spcPct val="80000"/>
              </a:lnSpc>
            </a:pPr>
            <a:r>
              <a:rPr lang="sr-Cyrl-CS" sz="1400"/>
              <a:t>Према саопштењу Агенције неки поступци за проверу тачности и потпуности извештаја су покренути </a:t>
            </a:r>
            <a:endParaRPr lang="sr-Latn-CS"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sr-Cyrl-CS" sz="4000"/>
              <a:t>Извештај ЕК: Финансирање партија</a:t>
            </a:r>
            <a:endParaRPr lang="sr-Latn-CS" sz="4000"/>
          </a:p>
        </p:txBody>
      </p:sp>
      <p:sp>
        <p:nvSpPr>
          <p:cNvPr id="7171" name="Rectangle 3"/>
          <p:cNvSpPr>
            <a:spLocks noGrp="1" noChangeArrowheads="1"/>
          </p:cNvSpPr>
          <p:nvPr>
            <p:ph type="body" idx="1"/>
          </p:nvPr>
        </p:nvSpPr>
        <p:spPr/>
        <p:txBody>
          <a:bodyPr/>
          <a:lstStyle/>
          <a:p>
            <a:pPr>
              <a:lnSpc>
                <a:spcPct val="80000"/>
              </a:lnSpc>
            </a:pPr>
            <a:endParaRPr lang="sr-Latn-CS" sz="1800"/>
          </a:p>
          <a:p>
            <a:pPr>
              <a:lnSpc>
                <a:spcPct val="80000"/>
              </a:lnSpc>
            </a:pPr>
            <a:r>
              <a:rPr lang="sr-Latn-CS" sz="1800" i="1"/>
              <a:t>Још увек нису донети нови закони којима се обезбеђује транспарентније финансирање политичких партија и боља контрола расхода. Постојећи закон има значајне недостатке и не обезбеђује Агенцији за борбу против корупције довољно овлашћења за спровођење истраге и изрицање казни, која би јој омогућила да успешно прати финансирање партија, посебно током изборних кампања. </a:t>
            </a:r>
            <a:endParaRPr lang="sr-Cyrl-CS" sz="1800" i="1"/>
          </a:p>
          <a:p>
            <a:pPr>
              <a:lnSpc>
                <a:spcPct val="80000"/>
              </a:lnSpc>
            </a:pPr>
            <a:endParaRPr lang="sr-Cyrl-CS" sz="1800" i="1"/>
          </a:p>
          <a:p>
            <a:pPr>
              <a:lnSpc>
                <a:spcPct val="80000"/>
              </a:lnSpc>
            </a:pPr>
            <a:r>
              <a:rPr lang="sr-Cyrl-CS" sz="1800"/>
              <a:t>Коментар: </a:t>
            </a:r>
          </a:p>
          <a:p>
            <a:pPr>
              <a:lnSpc>
                <a:spcPct val="80000"/>
              </a:lnSpc>
            </a:pPr>
            <a:r>
              <a:rPr lang="sr-Cyrl-CS" sz="1800"/>
              <a:t>Радна верзија новог закона предвиђа већа контролне овлашћења за Агенцију и отклања нека проблематична решења. ГРЕКО у октобру дао препоруке у вези са овом материјом које су недавно објављене. </a:t>
            </a:r>
          </a:p>
          <a:p>
            <a:pPr>
              <a:lnSpc>
                <a:spcPct val="80000"/>
              </a:lnSpc>
            </a:pPr>
            <a:r>
              <a:rPr lang="sr-Cyrl-CS" sz="1800"/>
              <a:t>Нека од питања на која би још требало обратити пажњу: ограничавање расхода за изборну кампању; прецизирање расподеле дужности између Агенције и ДРИ; вођење изборне кампање од стране других субјеката; зајмови     </a:t>
            </a:r>
          </a:p>
          <a:p>
            <a:pPr>
              <a:lnSpc>
                <a:spcPct val="80000"/>
              </a:lnSpc>
            </a:pPr>
            <a:endParaRPr lang="sr-Latn-CS" sz="1800" i="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sr-Cyrl-CS"/>
              <a:t>Извештај ЕК: “дупле функције”</a:t>
            </a:r>
            <a:endParaRPr lang="sr-Latn-CS"/>
          </a:p>
        </p:txBody>
      </p:sp>
      <p:sp>
        <p:nvSpPr>
          <p:cNvPr id="15363" name="Rectangle 3"/>
          <p:cNvSpPr>
            <a:spLocks noGrp="1" noChangeArrowheads="1"/>
          </p:cNvSpPr>
          <p:nvPr>
            <p:ph type="body" idx="1"/>
          </p:nvPr>
        </p:nvSpPr>
        <p:spPr/>
        <p:txBody>
          <a:bodyPr/>
          <a:lstStyle/>
          <a:p>
            <a:pPr>
              <a:lnSpc>
                <a:spcPct val="80000"/>
              </a:lnSpc>
            </a:pPr>
            <a:r>
              <a:rPr lang="sr-Latn-CS" sz="2400" i="1"/>
              <a:t>После напора који је Агенција за борбу против корупције уложила да се изврши забрана да функционери обављају више јавних функција истовремено, спорни закон је у јулу 2010. године измењен тако да је ова забрана делимично суспендована. То изазива забринутост у погледу поштовања одлука Агенције и политичке воље да се подржи њен рад. Уставност ове суспензије је предмет разматрања у Уставног суда</a:t>
            </a:r>
            <a:r>
              <a:rPr lang="sr-Latn-CS" sz="2400" b="1" i="1"/>
              <a:t>.</a:t>
            </a:r>
            <a:r>
              <a:rPr lang="sr-Latn-CS" sz="2400" i="1"/>
              <a:t> </a:t>
            </a:r>
            <a:endParaRPr lang="sr-Cyrl-CS" sz="2400" i="1"/>
          </a:p>
          <a:p>
            <a:pPr>
              <a:lnSpc>
                <a:spcPct val="80000"/>
              </a:lnSpc>
            </a:pPr>
            <a:endParaRPr lang="sr-Cyrl-CS" sz="2400" i="1"/>
          </a:p>
          <a:p>
            <a:pPr>
              <a:lnSpc>
                <a:spcPct val="80000"/>
              </a:lnSpc>
            </a:pPr>
            <a:r>
              <a:rPr lang="sr-Cyrl-CS" sz="2400"/>
              <a:t>Коментари: </a:t>
            </a:r>
          </a:p>
          <a:p>
            <a:pPr>
              <a:lnSpc>
                <a:spcPct val="80000"/>
              </a:lnSpc>
            </a:pPr>
            <a:r>
              <a:rPr lang="sr-Cyrl-CS" sz="2400"/>
              <a:t>Добро уочен шири значај ових измена закона -показатељ мањка политичке воље да се законска ограничења примене.</a:t>
            </a:r>
            <a:endParaRPr lang="sr-Latn-CS" sz="2400"/>
          </a:p>
          <a:p>
            <a:pPr>
              <a:lnSpc>
                <a:spcPct val="80000"/>
              </a:lnSpc>
            </a:pPr>
            <a:endParaRPr lang="sr-Latn-CS" sz="2400"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sr-Cyrl-CS" sz="4000"/>
              <a:t>Извештај ЕК: Нека проблематична питања</a:t>
            </a:r>
            <a:endParaRPr lang="sr-Latn-CS" sz="4000"/>
          </a:p>
        </p:txBody>
      </p:sp>
      <p:sp>
        <p:nvSpPr>
          <p:cNvPr id="8195" name="Rectangle 3"/>
          <p:cNvSpPr>
            <a:spLocks noGrp="1" noChangeArrowheads="1"/>
          </p:cNvSpPr>
          <p:nvPr>
            <p:ph type="body" idx="1"/>
          </p:nvPr>
        </p:nvSpPr>
        <p:spPr/>
        <p:txBody>
          <a:bodyPr/>
          <a:lstStyle/>
          <a:p>
            <a:pPr>
              <a:lnSpc>
                <a:spcPct val="80000"/>
              </a:lnSpc>
            </a:pPr>
            <a:endParaRPr lang="sr-Latn-CS" sz="1600"/>
          </a:p>
          <a:p>
            <a:pPr>
              <a:lnSpc>
                <a:spcPct val="80000"/>
              </a:lnSpc>
            </a:pPr>
            <a:r>
              <a:rPr lang="sr-Latn-CS" sz="1600" i="1"/>
              <a:t>Јавне набавке, поступци приватизације и јавни расходи и даље представљају разлоге за озбиљну забринутост јер још увек није обезбеђен независан надзор. </a:t>
            </a:r>
            <a:endParaRPr lang="sr-Cyrl-CS" sz="1600" i="1"/>
          </a:p>
          <a:p>
            <a:pPr>
              <a:lnSpc>
                <a:spcPct val="80000"/>
              </a:lnSpc>
            </a:pPr>
            <a:r>
              <a:rPr lang="sr-Latn-CS" sz="1600" i="1"/>
              <a:t>Успостављање Државне ревизорске институције и даље тече споро и првим извештајем о ревизији који је направљен обухваћен је тек мали део државног буџета. </a:t>
            </a:r>
            <a:endParaRPr lang="sr-Cyrl-CS" sz="1600" i="1"/>
          </a:p>
          <a:p>
            <a:pPr>
              <a:lnSpc>
                <a:spcPct val="80000"/>
              </a:lnSpc>
            </a:pPr>
            <a:r>
              <a:rPr lang="sr-Latn-CS" sz="1600" i="1"/>
              <a:t>Делотворне правне заштите „звиждач― још увек нема, иако је уведена нова обавеза да државни службеници пријављују случајеве корупције. Заштита се примењује само на случајеве у којима „звиждачи― откривају информације које нису тајне. Недостају практична упутства за заштитне мере. </a:t>
            </a:r>
            <a:endParaRPr lang="sr-Cyrl-CS" sz="1600" i="1"/>
          </a:p>
          <a:p>
            <a:pPr>
              <a:lnSpc>
                <a:spcPct val="80000"/>
              </a:lnSpc>
            </a:pPr>
            <a:r>
              <a:rPr lang="sr-Latn-CS" sz="1600" i="1"/>
              <a:t>Корупција унутар полиције је и даље проблем. </a:t>
            </a:r>
            <a:endParaRPr lang="sr-Cyrl-CS" sz="1600" i="1"/>
          </a:p>
          <a:p>
            <a:pPr>
              <a:lnSpc>
                <a:spcPct val="80000"/>
              </a:lnSpc>
            </a:pPr>
            <a:endParaRPr lang="sr-Cyrl-CS" sz="1600" i="1"/>
          </a:p>
          <a:p>
            <a:pPr>
              <a:lnSpc>
                <a:spcPct val="80000"/>
              </a:lnSpc>
            </a:pPr>
            <a:r>
              <a:rPr lang="sr-Cyrl-CS" sz="1600"/>
              <a:t>Коментари:</a:t>
            </a:r>
          </a:p>
          <a:p>
            <a:pPr>
              <a:lnSpc>
                <a:spcPct val="80000"/>
              </a:lnSpc>
            </a:pPr>
            <a:r>
              <a:rPr lang="sr-Cyrl-CS" sz="1600"/>
              <a:t>Очекује се свеобухватнији извештај ДРИ, али и недостаци уочени у претходном су само делимично отклоњени. </a:t>
            </a:r>
          </a:p>
          <a:p>
            <a:pPr>
              <a:lnSpc>
                <a:spcPct val="80000"/>
              </a:lnSpc>
            </a:pPr>
            <a:r>
              <a:rPr lang="sr-Cyrl-CS" sz="1600"/>
              <a:t>Законска заштита “узбуњивача” недовољна. Очекује се подзаконски акт Агенције који ће се односити на неке случајеве ове врсте. </a:t>
            </a:r>
          </a:p>
          <a:p>
            <a:pPr>
              <a:lnSpc>
                <a:spcPct val="80000"/>
              </a:lnSpc>
            </a:pPr>
            <a:endParaRPr lang="sr-Latn-CS"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sr-Cyrl-CS" sz="4000"/>
              <a:t>Извештај ЕК: закључци о корупцији</a:t>
            </a:r>
            <a:endParaRPr lang="sr-Latn-CS" sz="4000"/>
          </a:p>
        </p:txBody>
      </p:sp>
      <p:sp>
        <p:nvSpPr>
          <p:cNvPr id="9219" name="Rectangle 3"/>
          <p:cNvSpPr>
            <a:spLocks noGrp="1" noChangeArrowheads="1"/>
          </p:cNvSpPr>
          <p:nvPr>
            <p:ph type="body" idx="1"/>
          </p:nvPr>
        </p:nvSpPr>
        <p:spPr/>
        <p:txBody>
          <a:bodyPr/>
          <a:lstStyle/>
          <a:p>
            <a:pPr>
              <a:lnSpc>
                <a:spcPct val="80000"/>
              </a:lnSpc>
            </a:pPr>
            <a:endParaRPr lang="sr-Latn-CS" sz="2400"/>
          </a:p>
          <a:p>
            <a:pPr>
              <a:lnSpc>
                <a:spcPct val="80000"/>
              </a:lnSpc>
            </a:pPr>
            <a:r>
              <a:rPr lang="sr-Latn-CS" sz="2400" i="1"/>
              <a:t>У целини гледано, институционални оквир за борбу против корупције постоји, а Агенција за борбу против корупције почела је са радом у јануару 2010. године. Међутим, корупција остаје широко распрострањена у многим областима и наставља да представља озбиљан проблем. Правни оквир има још недостатака, посебно у погледу надзора над финансирањем политичких партија и заштитом „звиждача</a:t>
            </a:r>
            <a:r>
              <a:rPr lang="sr-Cyrl-CS" sz="2400" i="1"/>
              <a:t>”</a:t>
            </a:r>
            <a:r>
              <a:rPr lang="sr-Latn-CS" sz="2400" i="1"/>
              <a:t>. Агенција за заштиту од корупције мора бити додатно ојачана. Мора да се побољша спровођење постојећих закона. Потребно је уложити више напора да се боље процесуирају случајеви корупције, од истраге до коначних осуда.</a:t>
            </a:r>
            <a:endParaRPr lang="sr-Cyrl-CS" sz="2400" i="1"/>
          </a:p>
          <a:p>
            <a:pPr>
              <a:lnSpc>
                <a:spcPct val="80000"/>
              </a:lnSpc>
            </a:pPr>
            <a:endParaRPr lang="sr-Cyrl-CS" sz="2400" i="1"/>
          </a:p>
          <a:p>
            <a:pPr>
              <a:lnSpc>
                <a:spcPct val="80000"/>
              </a:lnSpc>
            </a:pPr>
            <a:endParaRPr lang="sr-Latn-CS" sz="2400" i="1"/>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126</TotalTime>
  <Words>2098</Words>
  <Application>Microsoft Office PowerPoint</Application>
  <PresentationFormat>On-screen Show (4:3)</PresentationFormat>
  <Paragraphs>106</Paragraphs>
  <Slides>14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Default Design</vt:lpstr>
      <vt:lpstr>Борба против корупције у контексту ЕУ интеграција – Извештај ЕК о напретку Србије, добро уочени проблеми и непоменута питања</vt:lpstr>
      <vt:lpstr>О пројекту</vt:lpstr>
      <vt:lpstr>Извештај ЕК о напретку</vt:lpstr>
      <vt:lpstr>О Агенцији у Извештају ЕК</vt:lpstr>
      <vt:lpstr>Извештај ЕК: Савет, кривични поступци, Агенција </vt:lpstr>
      <vt:lpstr>Извештај ЕК: Финансирање партија</vt:lpstr>
      <vt:lpstr>Извештај ЕК: “дупле функције”</vt:lpstr>
      <vt:lpstr>Извештај ЕК: Нека проблематична питања</vt:lpstr>
      <vt:lpstr>Извештај ЕК: закључци о корупцији</vt:lpstr>
      <vt:lpstr>Извештај ЕК: из поглавља о економским критеријумима</vt:lpstr>
      <vt:lpstr>Извештај ЕК: јавне набавке</vt:lpstr>
      <vt:lpstr>Извештај ЕК: рад Скупштине</vt:lpstr>
      <vt:lpstr>Извештај ЕК: о појединим институцијама</vt:lpstr>
      <vt:lpstr>Извештај ЕК: Реформа правосуђа</vt:lpstr>
    </vt:vector>
  </TitlesOfParts>
  <Company>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Борба против корупције у контексту ЕУ интеграција</dc:title>
  <dc:creator>Nemanja</dc:creator>
  <cp:lastModifiedBy>x4</cp:lastModifiedBy>
  <cp:revision>3</cp:revision>
  <dcterms:created xsi:type="dcterms:W3CDTF">2010-12-09T06:16:03Z</dcterms:created>
  <dcterms:modified xsi:type="dcterms:W3CDTF">2012-02-02T15:02:09Z</dcterms:modified>
</cp:coreProperties>
</file>